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7" r:id="rId2"/>
    <p:sldId id="256" r:id="rId3"/>
    <p:sldId id="297" r:id="rId4"/>
    <p:sldId id="288" r:id="rId5"/>
    <p:sldId id="296" r:id="rId6"/>
    <p:sldId id="287" r:id="rId7"/>
    <p:sldId id="289" r:id="rId8"/>
    <p:sldId id="291" r:id="rId9"/>
    <p:sldId id="294" r:id="rId10"/>
    <p:sldId id="286" r:id="rId11"/>
    <p:sldId id="290" r:id="rId12"/>
    <p:sldId id="293" r:id="rId13"/>
    <p:sldId id="292" r:id="rId14"/>
    <p:sldId id="295" r:id="rId15"/>
    <p:sldId id="28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scline Ganda" initials="MG" lastIdx="1" clrIdx="0">
    <p:extLst>
      <p:ext uri="{19B8F6BF-5375-455C-9EA6-DF929625EA0E}">
        <p15:presenceInfo xmlns:p15="http://schemas.microsoft.com/office/powerpoint/2012/main" userId="0db981d2a12fbc9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4" autoAdjust="0"/>
    <p:restoredTop sz="94343" autoAdjust="0"/>
  </p:normalViewPr>
  <p:slideViewPr>
    <p:cSldViewPr snapToGrid="0">
      <p:cViewPr varScale="1">
        <p:scale>
          <a:sx n="85" d="100"/>
          <a:sy n="85" d="100"/>
        </p:scale>
        <p:origin x="547" y="6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E8847-2E83-4084-9B7A-EAD3EB77D16B}" type="datetimeFigureOut">
              <a:rPr lang="en-US" smtClean="0"/>
              <a:t>8/29/2025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11EF3-4764-4A78-9221-D73BDCD9C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54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8DFC5-81F2-C641-A947-75DF1290EE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7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EE6B-953B-9130-18E3-29BB0D2C5C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C18995-056A-3D29-9C18-76C409DD7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5475F-2705-08D4-6BD7-DAB3C86DC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C7D3E-5F6A-417B-FA84-B42450A90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F46A6-CF61-5044-153B-6CCC6DFB3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4110829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BE817-F182-383A-BA6E-423FFAEDF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2D5E69-CE4D-E955-BC9D-051DCD7AA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DBF83-4733-7AA9-A412-4D255B969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DFCDF-DADC-FF74-F103-D7D64D7C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853F8-E222-5994-96C7-4634CA6ED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015463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8BC5EE-864C-84CF-7ED7-77B316A2D3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621A52-E68E-1146-31DC-3F02A1766D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BCAB83-C1DA-3551-1698-FA2256CCD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EF0E7-506B-4339-D383-90D76D08C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48744-585F-6061-C56A-CC8DE9073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82986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39BA7-926D-F654-86FE-9AB49E1B5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1DD67-13E8-CF69-EE45-7E9E4A182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E740C-DB9E-2A4A-17D7-E376B3E93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F65AB-EF8A-7355-E6B7-61EA1DB07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D8F4E-DB10-9DA9-DB5E-D177DC65B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3978167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36688-392B-AC6A-3E47-2B5DC9CDC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5C87C-0A3D-685F-FA2F-9C783C90B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A7B64-0350-D73A-4267-1B84D4E9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66133-152B-1D6E-D470-034E985E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1AD48-9AF2-3D8F-0C26-FD7389966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17325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F22E5-027D-55FD-02BD-FB4464AB9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B2958-DE5D-AAE7-E738-387755E718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A5FBDC-0650-851C-F877-A88D846AD0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1DBAAC-9B4D-0771-BD59-46133394D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72992-0AB6-CDB3-BE42-F763B13D1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F93E-EE53-4E5A-451D-D53F6DF80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3153643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82655-EB16-F1A2-CF04-EDE6D1BC8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26E357-78CD-96F0-F351-41F753D36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139732-F14E-12E6-ED69-76125BD36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F30E-4EFC-7D6E-337B-57136435E4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78344F-ECF0-955D-329C-7B938EC8E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213BB-0B82-91C1-418F-9F6E253E4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B49E36-E17C-0749-1916-F8A8343C5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5DA16F-C68A-96CF-0B76-DF58B0B31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703361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BE5B2-9FF3-C427-15CF-D110ACE57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ABDEA1-0D36-79C6-BBE5-D8CDB2034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E71D38-4BA7-1D62-2359-C6687B934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935DB-A2DE-92EC-0FAA-2454B2615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3846043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38B15E-DF90-7C0A-9F7B-7B270069E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F19A6E-37BB-6E9C-F242-DB77A12E9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37859-6C6E-102A-38A0-E97200FA8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1740396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EE3F9-A0A6-E377-3411-D35205078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4EEC8-4262-56A4-A22D-023E3130B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E300F-B85A-14FE-FAC9-4AE9DC9883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AFDAE-56FF-1ED7-C454-86B9610AB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3807C4-3CEB-70F6-518F-2A4920330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738DD9-FD1A-B8D0-42CF-607812B07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1644905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8B043-AA16-72B8-4A0A-22A4D8D81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39142E-E6A9-986D-C5F5-6823989D29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04684E-F278-EE30-37C8-AFB9AC5AE5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A2551A-0F3C-7665-8D99-18873DFD5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EDFE6-E630-1220-5DBF-E27E8A6C0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4110D-85EF-80CB-B65F-12D9F6881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970047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39548E-2236-00ED-6BA1-246F41BAF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FDDE9-430E-0DE7-3E28-2DFFFAA28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4B660-4E2D-D726-5A4F-915D7FC629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606626-1225-412C-923B-6F5C718622CA}" type="datetimeFigureOut">
              <a:rPr lang="en-ZW" smtClean="0"/>
              <a:t>29/8/2025</a:t>
            </a:fld>
            <a:endParaRPr lang="en-Z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49DA7-9303-364D-E987-F34BF05B33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54E5C-B0D6-5F2C-5E1C-54094C4928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4717D-B540-4204-B149-8E626BB4E7E2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609230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78392F-5286-3D41-8799-8389534023F6}"/>
              </a:ext>
            </a:extLst>
          </p:cNvPr>
          <p:cNvSpPr txBox="1"/>
          <p:nvPr/>
        </p:nvSpPr>
        <p:spPr>
          <a:xfrm>
            <a:off x="103403" y="3809999"/>
            <a:ext cx="4620997" cy="2671244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Malaria Modelling with Vector Control and Treatment Interventions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n-US" sz="24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Anopheles - Wikipedia">
            <a:extLst>
              <a:ext uri="{FF2B5EF4-FFF2-40B4-BE49-F238E27FC236}">
                <a16:creationId xmlns:a16="http://schemas.microsoft.com/office/drawing/2014/main" id="{4BCCD914-4582-4B2E-A3F7-98D7F2DAF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9802" y="266406"/>
            <a:ext cx="4267761" cy="282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26897E8-2AD8-4672-8300-23106D5789CC}"/>
              </a:ext>
            </a:extLst>
          </p:cNvPr>
          <p:cNvSpPr/>
          <p:nvPr/>
        </p:nvSpPr>
        <p:spPr>
          <a:xfrm>
            <a:off x="188259" y="1597667"/>
            <a:ext cx="3143660" cy="2087655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Group 4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2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Vallerian ,Violet Muscline, Godfrey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b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29.08.2025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7B7C32-B90A-48E9-BA44-618ECC38D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4319" y="266406"/>
            <a:ext cx="4267761" cy="28451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F0F8B5-821B-41E0-915C-190D8FAEAC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0755" y="3236260"/>
            <a:ext cx="6273410" cy="352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481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3E288-EE0F-4C27-94E9-D6EF7FEDD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A4FAC13-2D79-4EA2-AAC5-8683FE219F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70" y="134471"/>
            <a:ext cx="9810283" cy="6451557"/>
          </a:xfrm>
        </p:spPr>
      </p:pic>
    </p:spTree>
    <p:extLst>
      <p:ext uri="{BB962C8B-B14F-4D97-AF65-F5344CB8AC3E}">
        <p14:creationId xmlns:p14="http://schemas.microsoft.com/office/powerpoint/2010/main" val="226661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3E288-EE0F-4C27-94E9-D6EF7FEDD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41" y="89366"/>
            <a:ext cx="11806517" cy="1325563"/>
          </a:xfrm>
          <a:solidFill>
            <a:schemeClr val="bg1"/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Differential Equations-Treatment 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4868E0B-82C1-4190-A27F-8585568EC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495" y="1520824"/>
            <a:ext cx="7782646" cy="5201235"/>
          </a:xfrm>
        </p:spPr>
      </p:pic>
    </p:spTree>
    <p:extLst>
      <p:ext uri="{BB962C8B-B14F-4D97-AF65-F5344CB8AC3E}">
        <p14:creationId xmlns:p14="http://schemas.microsoft.com/office/powerpoint/2010/main" val="1929901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3E288-EE0F-4C27-94E9-D6EF7FEDD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41" y="89366"/>
            <a:ext cx="11806517" cy="1325563"/>
          </a:xfrm>
          <a:solidFill>
            <a:schemeClr val="bg1"/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Cases Averted by Treatment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2A55AF-5160-49CF-9B7E-9C73F7067EED}"/>
              </a:ext>
            </a:extLst>
          </p:cNvPr>
          <p:cNvSpPr/>
          <p:nvPr/>
        </p:nvSpPr>
        <p:spPr>
          <a:xfrm>
            <a:off x="7314678" y="2519083"/>
            <a:ext cx="4450976" cy="39086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002060"/>
                </a:solidFill>
              </a:rPr>
              <a:t>Cases Averted by Treatment</a:t>
            </a:r>
            <a:br>
              <a:rPr lang="en-US" sz="4400" b="1" dirty="0">
                <a:solidFill>
                  <a:srgbClr val="002060"/>
                </a:solidFill>
              </a:rPr>
            </a:br>
            <a:r>
              <a:rPr lang="en-US" sz="4400" b="1" dirty="0">
                <a:solidFill>
                  <a:srgbClr val="002060"/>
                </a:solidFill>
              </a:rPr>
              <a:t>15%(n=8777))</a:t>
            </a:r>
          </a:p>
          <a:p>
            <a:pPr algn="ctr"/>
            <a:r>
              <a:rPr lang="en-US" sz="4400" b="1" dirty="0">
                <a:solidFill>
                  <a:srgbClr val="002060"/>
                </a:solidFill>
              </a:rPr>
              <a:t>Invest = $1,670,117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2DEE1D0-A5D8-460D-A552-7619E00C0DA1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838200" y="1825625"/>
            <a:ext cx="640528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190926-C580-4632-A122-8B8D9D8F3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575" y="1529693"/>
            <a:ext cx="6514260" cy="520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518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CA12E03-45F9-4E36-9635-987F417B3C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96" y="1004047"/>
            <a:ext cx="8148916" cy="5687858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521E78-8ADF-F8AC-D4D5-1974F9C53424}"/>
              </a:ext>
            </a:extLst>
          </p:cNvPr>
          <p:cNvSpPr/>
          <p:nvPr/>
        </p:nvSpPr>
        <p:spPr>
          <a:xfrm>
            <a:off x="8328213" y="2142566"/>
            <a:ext cx="3684492" cy="3818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002060"/>
                </a:solidFill>
              </a:rPr>
              <a:t>VC= $80,000</a:t>
            </a:r>
          </a:p>
          <a:p>
            <a:pPr algn="ctr"/>
            <a:r>
              <a:rPr lang="en-US" sz="4400" b="1" dirty="0">
                <a:solidFill>
                  <a:srgbClr val="002060"/>
                </a:solidFill>
              </a:rPr>
              <a:t>T = $1,670,117 </a:t>
            </a:r>
          </a:p>
          <a:p>
            <a:pPr algn="ctr"/>
            <a:endParaRPr lang="en-US" sz="4400" b="1" dirty="0">
              <a:solidFill>
                <a:srgbClr val="00206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A09BF11-AF32-69B1-1FEC-F8E08F3B9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41" y="89367"/>
            <a:ext cx="11806517" cy="807104"/>
          </a:xfrm>
          <a:solidFill>
            <a:schemeClr val="bg1"/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Policy Brief</a:t>
            </a:r>
          </a:p>
        </p:txBody>
      </p:sp>
    </p:spTree>
    <p:extLst>
      <p:ext uri="{BB962C8B-B14F-4D97-AF65-F5344CB8AC3E}">
        <p14:creationId xmlns:p14="http://schemas.microsoft.com/office/powerpoint/2010/main" val="579056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F8DB89E-5D69-48A1-911B-3A6082645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989" y="81365"/>
            <a:ext cx="8541858" cy="656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415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56632-4902-B409-7C4D-A922FD970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18" y="2988219"/>
            <a:ext cx="3459480" cy="2968444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ZW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71480A5-C32F-13AB-6F6C-4A8D6D38B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Download Thank you Google Slides and PowerPoint Template">
            <a:extLst>
              <a:ext uri="{FF2B5EF4-FFF2-40B4-BE49-F238E27FC236}">
                <a16:creationId xmlns:a16="http://schemas.microsoft.com/office/drawing/2014/main" id="{AF6938C3-9992-E6EC-98A2-BB7837833E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54" y="90624"/>
            <a:ext cx="12030891" cy="6767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97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54BCC-4DBF-5730-B3CD-075D297A27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286" y="250872"/>
            <a:ext cx="11280913" cy="1130105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ZW" b="1" dirty="0">
                <a:solidFill>
                  <a:schemeClr val="accent1"/>
                </a:solidFill>
              </a:rPr>
              <a:t>Presentation Outline</a:t>
            </a:r>
            <a:endParaRPr lang="en-ZW" sz="4800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7A7C3-F6F0-20FE-1C78-BBDDDA906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5286" y="1703074"/>
            <a:ext cx="11770402" cy="5015226"/>
          </a:xfrm>
          <a:solidFill>
            <a:schemeClr val="bg1">
              <a:lumMod val="95000"/>
            </a:schemeClr>
          </a:solidFill>
        </p:spPr>
        <p:txBody>
          <a:bodyPr>
            <a:normAutofit fontScale="25000" lnSpcReduction="20000"/>
          </a:bodyPr>
          <a:lstStyle/>
          <a:p>
            <a:pPr algn="l"/>
            <a:endParaRPr lang="en-US" sz="5100" dirty="0">
              <a:solidFill>
                <a:srgbClr val="00206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4400" dirty="0">
              <a:solidFill>
                <a:schemeClr val="accent1">
                  <a:lumMod val="75000"/>
                </a:scheme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400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Question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400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Flow Diagram of the question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400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Scenario 1:Vector Control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400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Scenario 2: Treatment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400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Scenario 3: Combined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400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Cost Effective Analysis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400" dirty="0">
                <a:solidFill>
                  <a:schemeClr val="accent1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Policy Recommendation</a:t>
            </a:r>
            <a:endParaRPr lang="en-US" sz="9600" dirty="0">
              <a:solidFill>
                <a:schemeClr val="accent1">
                  <a:lumMod val="75000"/>
                </a:scheme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44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4400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endParaRPr lang="en-ZW" sz="12800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2800" dirty="0">
              <a:solidFill>
                <a:srgbClr val="00206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5100" dirty="0">
              <a:solidFill>
                <a:srgbClr val="002060"/>
              </a:solidFill>
            </a:endParaRPr>
          </a:p>
          <a:p>
            <a:pPr algn="l"/>
            <a:endParaRPr lang="en-US" dirty="0">
              <a:solidFill>
                <a:srgbClr val="00206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algn="l"/>
            <a:endParaRPr lang="en-US" dirty="0">
              <a:solidFill>
                <a:srgbClr val="002060"/>
              </a:solidFill>
            </a:endParaRPr>
          </a:p>
          <a:p>
            <a:pPr algn="l"/>
            <a:r>
              <a:rPr lang="en-ZW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420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3DCA1-3C15-9510-6A15-9DC9D3CF2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C5157-0F04-7AD1-2FFB-C4DFD0AEC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41" y="89366"/>
            <a:ext cx="11806517" cy="1325563"/>
          </a:xfrm>
          <a:solidFill>
            <a:schemeClr val="bg1"/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Model Assumptions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A59439-5BAD-2E64-8B84-121484AEA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741" y="1414929"/>
            <a:ext cx="11161059" cy="476203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human Population is Closed and homogeneous</a:t>
            </a:r>
          </a:p>
          <a:p>
            <a:r>
              <a:rPr lang="en-US" dirty="0">
                <a:solidFill>
                  <a:schemeClr val="bg1"/>
                </a:solidFill>
              </a:rPr>
              <a:t>Individual Human Pop will recover without Immunity</a:t>
            </a:r>
          </a:p>
          <a:p>
            <a:r>
              <a:rPr lang="en-US" dirty="0">
                <a:solidFill>
                  <a:schemeClr val="bg1"/>
                </a:solidFill>
              </a:rPr>
              <a:t>People who don’t get effectively treated(outside 0.9) recover the natural way</a:t>
            </a:r>
          </a:p>
          <a:p>
            <a:r>
              <a:rPr lang="en-US" dirty="0">
                <a:solidFill>
                  <a:schemeClr val="bg1"/>
                </a:solidFill>
              </a:rPr>
              <a:t>Both the infected and treated people and Infected and untreated remain infectious until they recover</a:t>
            </a:r>
          </a:p>
          <a:p>
            <a:r>
              <a:rPr lang="en-US" dirty="0">
                <a:solidFill>
                  <a:schemeClr val="bg1"/>
                </a:solidFill>
              </a:rPr>
              <a:t>After the Latent Period the mosquito becomes Infectious and remain so until death.</a:t>
            </a:r>
          </a:p>
          <a:p>
            <a:r>
              <a:rPr lang="en-US" dirty="0">
                <a:solidFill>
                  <a:schemeClr val="bg1"/>
                </a:solidFill>
              </a:rPr>
              <a:t>Mosquitos birth rate and birth rate are equal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663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3E288-EE0F-4C27-94E9-D6EF7FEDD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41" y="89366"/>
            <a:ext cx="11806517" cy="1325563"/>
          </a:xfrm>
          <a:solidFill>
            <a:schemeClr val="bg1"/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Flow Diagram – No Intervention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E22AE-7FAD-E141-E412-7B27EBB65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53AFBA-8444-96F8-9030-DC45312C0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42" y="1317811"/>
            <a:ext cx="11806516" cy="521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69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238603-9403-F27E-8E39-5CDA386BB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119A6-4FFA-7FAB-409B-E8DCCA6A5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41" y="89366"/>
            <a:ext cx="11806517" cy="1325563"/>
          </a:xfrm>
          <a:solidFill>
            <a:schemeClr val="bg1"/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Differential Equations-No Intervention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18B1C1A-DEF2-AF18-EACE-3C84B32E7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885" y="1518258"/>
            <a:ext cx="7924801" cy="5124871"/>
          </a:xfrm>
        </p:spPr>
      </p:pic>
    </p:spTree>
    <p:extLst>
      <p:ext uri="{BB962C8B-B14F-4D97-AF65-F5344CB8AC3E}">
        <p14:creationId xmlns:p14="http://schemas.microsoft.com/office/powerpoint/2010/main" val="303723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3E288-EE0F-4C27-94E9-D6EF7FEDD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C4F4E27-BC82-54D5-2568-13C468A0BC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8945" y="365126"/>
            <a:ext cx="10705642" cy="645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962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3E288-EE0F-4C27-94E9-D6EF7FEDD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41" y="89366"/>
            <a:ext cx="11806517" cy="1325563"/>
          </a:xfrm>
          <a:solidFill>
            <a:schemeClr val="bg1"/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Differential Equations-Vector Control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6D462E-96FA-4B0B-985C-478E877615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494" y="1288276"/>
            <a:ext cx="9251575" cy="5408642"/>
          </a:xfrm>
        </p:spPr>
      </p:pic>
    </p:spTree>
    <p:extLst>
      <p:ext uri="{BB962C8B-B14F-4D97-AF65-F5344CB8AC3E}">
        <p14:creationId xmlns:p14="http://schemas.microsoft.com/office/powerpoint/2010/main" val="28053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7810B0E-29C8-4DD9-A1C5-1F7AAE89CF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494" y="929478"/>
            <a:ext cx="8875059" cy="5861798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026C94F-771A-45D1-A3D8-5B5F61FE9B04}"/>
              </a:ext>
            </a:extLst>
          </p:cNvPr>
          <p:cNvSpPr/>
          <p:nvPr/>
        </p:nvSpPr>
        <p:spPr>
          <a:xfrm>
            <a:off x="3003176" y="161365"/>
            <a:ext cx="7270377" cy="10130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Vector Control Intervention Impact</a:t>
            </a:r>
          </a:p>
        </p:txBody>
      </p:sp>
    </p:spTree>
    <p:extLst>
      <p:ext uri="{BB962C8B-B14F-4D97-AF65-F5344CB8AC3E}">
        <p14:creationId xmlns:p14="http://schemas.microsoft.com/office/powerpoint/2010/main" val="2035484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3E288-EE0F-4C27-94E9-D6EF7FEDD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41" y="89366"/>
            <a:ext cx="11806517" cy="1325563"/>
          </a:xfrm>
          <a:solidFill>
            <a:schemeClr val="bg1"/>
          </a:solidFill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Cases Averted by Vector Control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B8DC1-67B5-4C4D-96B4-496B973B487F}"/>
              </a:ext>
            </a:extLst>
          </p:cNvPr>
          <p:cNvSpPr/>
          <p:nvPr/>
        </p:nvSpPr>
        <p:spPr>
          <a:xfrm>
            <a:off x="7314678" y="2519083"/>
            <a:ext cx="4450976" cy="38189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002060"/>
                </a:solidFill>
              </a:rPr>
              <a:t>Cases Averted by Vector Control</a:t>
            </a:r>
            <a:br>
              <a:rPr lang="en-US" sz="4400" b="1" dirty="0">
                <a:solidFill>
                  <a:srgbClr val="002060"/>
                </a:solidFill>
              </a:rPr>
            </a:br>
            <a:r>
              <a:rPr lang="en-US" sz="4400" b="1" dirty="0">
                <a:solidFill>
                  <a:srgbClr val="002060"/>
                </a:solidFill>
              </a:rPr>
              <a:t>&gt;99%(n=8777))</a:t>
            </a:r>
          </a:p>
          <a:p>
            <a:pPr algn="ctr"/>
            <a:r>
              <a:rPr lang="en-US" sz="4400" b="1" dirty="0">
                <a:solidFill>
                  <a:srgbClr val="002060"/>
                </a:solidFill>
              </a:rPr>
              <a:t>Invest = $80,000</a:t>
            </a:r>
          </a:p>
          <a:p>
            <a:pPr algn="ctr"/>
            <a:endParaRPr lang="en-US" sz="4400" b="1" dirty="0">
              <a:solidFill>
                <a:srgbClr val="002060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370E3A8-E589-47EE-82BE-C11806595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34" y="1522505"/>
            <a:ext cx="6559713" cy="5262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43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23000</TotalTime>
  <Words>181</Words>
  <Application>Microsoft Office PowerPoint</Application>
  <PresentationFormat>Widescreen</PresentationFormat>
  <Paragraphs>46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Tahoma</vt:lpstr>
      <vt:lpstr>Times New Roman</vt:lpstr>
      <vt:lpstr>Office Theme</vt:lpstr>
      <vt:lpstr>PowerPoint Presentation</vt:lpstr>
      <vt:lpstr>Presentation Outline</vt:lpstr>
      <vt:lpstr>Model Assumptions</vt:lpstr>
      <vt:lpstr>Flow Diagram – No Intervention </vt:lpstr>
      <vt:lpstr>Differential Equations-No Intervention</vt:lpstr>
      <vt:lpstr>PowerPoint Presentation</vt:lpstr>
      <vt:lpstr>Differential Equations-Vector Control</vt:lpstr>
      <vt:lpstr>PowerPoint Presentation</vt:lpstr>
      <vt:lpstr>Cases Averted by Vector Control</vt:lpstr>
      <vt:lpstr>PowerPoint Presentation</vt:lpstr>
      <vt:lpstr>Differential Equations-Treatment  </vt:lpstr>
      <vt:lpstr>Cases Averted by Treatment</vt:lpstr>
      <vt:lpstr>Policy Brief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Warehousing</dc:title>
  <dc:creator>Matete E</dc:creator>
  <cp:lastModifiedBy>Godfrey Silungwe</cp:lastModifiedBy>
  <cp:revision>164</cp:revision>
  <dcterms:created xsi:type="dcterms:W3CDTF">2023-07-15T16:11:52Z</dcterms:created>
  <dcterms:modified xsi:type="dcterms:W3CDTF">2025-08-29T05:59:44Z</dcterms:modified>
</cp:coreProperties>
</file>